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sldIdLst>
    <p:sldId id="256" r:id="rId2"/>
    <p:sldId id="298" r:id="rId3"/>
    <p:sldId id="290" r:id="rId4"/>
    <p:sldId id="299" r:id="rId5"/>
    <p:sldId id="295" r:id="rId6"/>
    <p:sldId id="267" r:id="rId7"/>
    <p:sldId id="269" r:id="rId8"/>
    <p:sldId id="271" r:id="rId9"/>
    <p:sldId id="273" r:id="rId10"/>
    <p:sldId id="275" r:id="rId11"/>
    <p:sldId id="279" r:id="rId12"/>
    <p:sldId id="282" r:id="rId13"/>
    <p:sldId id="283" r:id="rId14"/>
    <p:sldId id="281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308" r:id="rId23"/>
    <p:sldId id="311" r:id="rId24"/>
    <p:sldId id="312" r:id="rId25"/>
    <p:sldId id="306" r:id="rId26"/>
    <p:sldId id="310" r:id="rId27"/>
    <p:sldId id="309" r:id="rId28"/>
    <p:sldId id="313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AACE7D7-1513-4CA6-A048-ACA54F9B8782}">
          <p14:sldIdLst>
            <p14:sldId id="256"/>
            <p14:sldId id="298"/>
            <p14:sldId id="290"/>
            <p14:sldId id="299"/>
            <p14:sldId id="295"/>
            <p14:sldId id="267"/>
            <p14:sldId id="269"/>
            <p14:sldId id="271"/>
            <p14:sldId id="273"/>
            <p14:sldId id="275"/>
          </p14:sldIdLst>
        </p14:section>
        <p14:section name="Раздел без заголовка" id="{2D87C55F-E50F-4CCA-8100-059C5257B2C7}">
          <p14:sldIdLst>
            <p14:sldId id="279"/>
            <p14:sldId id="282"/>
            <p14:sldId id="283"/>
            <p14:sldId id="281"/>
            <p14:sldId id="300"/>
            <p14:sldId id="301"/>
            <p14:sldId id="302"/>
            <p14:sldId id="303"/>
            <p14:sldId id="304"/>
            <p14:sldId id="305"/>
            <p14:sldId id="307"/>
            <p14:sldId id="308"/>
            <p14:sldId id="311"/>
            <p14:sldId id="312"/>
            <p14:sldId id="306"/>
            <p14:sldId id="310"/>
            <p14:sldId id="309"/>
            <p14:sldId id="313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15770-F860-4EED-B6CC-9CB8B874AE0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E8CBC-F0BA-4591-A47D-193AE3EBEF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46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Гиперссылки на портретах Павла 1 и Александра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84F9F-C761-4CD5-AB2C-8965CE8A93B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4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83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695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73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079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84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5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4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8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8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2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0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6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28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0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4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slide" Target="slide7.xml"/><Relationship Id="rId10" Type="http://schemas.openxmlformats.org/officeDocument/2006/relationships/image" Target="../media/image8.jpeg"/><Relationship Id="rId4" Type="http://schemas.openxmlformats.org/officeDocument/2006/relationships/slide" Target="slide3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548680"/>
            <a:ext cx="5826719" cy="1646302"/>
          </a:xfrm>
        </p:spPr>
        <p:txBody>
          <a:bodyPr/>
          <a:lstStyle/>
          <a:p>
            <a:r>
              <a:rPr lang="ru-RU" dirty="0" smtClean="0"/>
              <a:t>«Россия в начале </a:t>
            </a:r>
            <a:r>
              <a:rPr lang="en-US" dirty="0" smtClean="0"/>
              <a:t>XIX</a:t>
            </a:r>
            <a:r>
              <a:rPr lang="ru-RU" dirty="0" smtClean="0"/>
              <a:t> в.»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013176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Антонина Игоревна Полякова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2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98"/>
            <a:ext cx="9144000" cy="685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0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Крестьянский вопрос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851" y="1294372"/>
            <a:ext cx="6347714" cy="388077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/>
              <a:t>20 февраля 1804 г. </a:t>
            </a:r>
            <a:r>
              <a:rPr lang="ru-RU" dirty="0"/>
              <a:t>был сделан еще один шаг к отмене крепостного </a:t>
            </a:r>
            <a:r>
              <a:rPr lang="ru-RU" dirty="0" smtClean="0"/>
              <a:t>права</a:t>
            </a:r>
            <a:r>
              <a:rPr lang="ru-RU" dirty="0"/>
              <a:t>, но не на всей территории России, а только в Прибалтике. </a:t>
            </a:r>
            <a:r>
              <a:rPr lang="ru-RU" dirty="0" smtClean="0"/>
              <a:t>Появилось "Положение </a:t>
            </a:r>
            <a:r>
              <a:rPr lang="ru-RU" dirty="0"/>
              <a:t>о </a:t>
            </a:r>
            <a:r>
              <a:rPr lang="ru-RU" dirty="0" err="1"/>
              <a:t>лифляндских</a:t>
            </a:r>
            <a:r>
              <a:rPr lang="ru-RU" dirty="0"/>
              <a:t> (латвийских) крестьянах", </a:t>
            </a:r>
            <a:r>
              <a:rPr lang="ru-RU" dirty="0" smtClean="0"/>
              <a:t>распространенное   чуть </a:t>
            </a:r>
            <a:r>
              <a:rPr lang="ru-RU" dirty="0"/>
              <a:t>позже и на </a:t>
            </a:r>
            <a:r>
              <a:rPr lang="ru-RU" dirty="0" err="1"/>
              <a:t>Эстляндию</a:t>
            </a:r>
            <a:r>
              <a:rPr lang="ru-RU" dirty="0"/>
              <a:t> (Эстонию). По положению запрещалось </a:t>
            </a:r>
            <a:r>
              <a:rPr lang="ru-RU" dirty="0" smtClean="0"/>
              <a:t>продавать </a:t>
            </a:r>
            <a:r>
              <a:rPr lang="ru-RU" dirty="0"/>
              <a:t>крестьян без земли; они признавались наследственными </a:t>
            </a:r>
            <a:r>
              <a:rPr lang="ru-RU" dirty="0" smtClean="0"/>
              <a:t>владельцами своих </a:t>
            </a:r>
            <a:r>
              <a:rPr lang="ru-RU" dirty="0"/>
              <a:t>земельных участков; были четко определены размеры </a:t>
            </a:r>
            <a:r>
              <a:rPr lang="ru-RU" dirty="0" smtClean="0"/>
              <a:t>крестьянских повинностей </a:t>
            </a:r>
            <a:r>
              <a:rPr lang="ru-RU" dirty="0"/>
              <a:t>и платежей (так, вводилось ограничение барщины двумя </a:t>
            </a:r>
            <a:r>
              <a:rPr lang="ru-RU" dirty="0" smtClean="0"/>
              <a:t>днями </a:t>
            </a:r>
            <a:r>
              <a:rPr lang="ru-RU" dirty="0"/>
              <a:t>в неделю), крестьяне-</a:t>
            </a:r>
            <a:r>
              <a:rPr lang="ru-RU" dirty="0" err="1"/>
              <a:t>дворохозяева</a:t>
            </a:r>
            <a:r>
              <a:rPr lang="ru-RU" dirty="0"/>
              <a:t> освобождались от рекрутской </a:t>
            </a:r>
            <a:r>
              <a:rPr lang="ru-RU" dirty="0" smtClean="0"/>
              <a:t>повинности</a:t>
            </a:r>
            <a:r>
              <a:rPr lang="ru-RU" dirty="0"/>
              <a:t>, а телесным наказаниям подвергались только по приговору. </a:t>
            </a:r>
            <a:r>
              <a:rPr lang="ru-RU" dirty="0" smtClean="0"/>
              <a:t>Реформа </a:t>
            </a:r>
            <a:r>
              <a:rPr lang="ru-RU" dirty="0"/>
              <a:t>была завершена в 1816-1819 гг. Александр I считал, что реформы </a:t>
            </a:r>
            <a:r>
              <a:rPr lang="ru-RU" dirty="0" smtClean="0"/>
              <a:t>в Прибалтике </a:t>
            </a:r>
            <a:r>
              <a:rPr lang="ru-RU" dirty="0"/>
              <a:t>послужат в будущем "примером для всей России". Пока же </a:t>
            </a:r>
            <a:r>
              <a:rPr lang="ru-RU" dirty="0" smtClean="0"/>
              <a:t>это была </a:t>
            </a:r>
            <a:r>
              <a:rPr lang="ru-RU" dirty="0"/>
              <a:t>лишь витрина Российской империи для Европы.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301208"/>
            <a:ext cx="5397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2. Почему в начале 19 века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 не произошла отмена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крепостного права</a:t>
            </a:r>
            <a:r>
              <a:rPr lang="ru-RU" sz="3200" dirty="0" smtClean="0"/>
              <a:t>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565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Крестьянский вопрос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Кроме того, Александром I в 1808-1809 гг. были приняты </a:t>
            </a:r>
            <a:r>
              <a:rPr lang="ru-RU" dirty="0" smtClean="0"/>
              <a:t>указы </a:t>
            </a:r>
            <a:r>
              <a:rPr lang="ru-RU" dirty="0"/>
              <a:t>по ограничению произвола помещиков: запрещалось </a:t>
            </a:r>
            <a:r>
              <a:rPr lang="ru-RU" dirty="0" smtClean="0"/>
              <a:t>торговать </a:t>
            </a:r>
            <a:r>
              <a:rPr lang="ru-RU" dirty="0"/>
              <a:t>крепостными на рынках и ярмарках </a:t>
            </a:r>
            <a:r>
              <a:rPr lang="ru-RU" dirty="0" smtClean="0"/>
              <a:t>отменялось </a:t>
            </a:r>
            <a:r>
              <a:rPr lang="ru-RU" dirty="0"/>
              <a:t>право дворян по своей прихоти ссылать </a:t>
            </a:r>
            <a:r>
              <a:rPr lang="ru-RU" dirty="0" smtClean="0"/>
              <a:t>крепостных в </a:t>
            </a:r>
            <a:r>
              <a:rPr lang="ru-RU" dirty="0"/>
              <a:t>Сибирь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Однако, все эти указы, фигурально говоря, лишь самую </a:t>
            </a:r>
            <a:r>
              <a:rPr lang="ru-RU" dirty="0" smtClean="0"/>
              <a:t>малость </a:t>
            </a:r>
            <a:r>
              <a:rPr lang="ru-RU" dirty="0"/>
              <a:t>приоткрыли дверь крепостнической империи, в </a:t>
            </a:r>
            <a:r>
              <a:rPr lang="ru-RU" dirty="0" smtClean="0"/>
              <a:t>которую все </a:t>
            </a:r>
            <a:r>
              <a:rPr lang="ru-RU" dirty="0"/>
              <a:t>громче и громче стучались буржуазные отношения.</a:t>
            </a:r>
          </a:p>
        </p:txBody>
      </p:sp>
    </p:spTree>
    <p:extLst>
      <p:ext uri="{BB962C8B-B14F-4D97-AF65-F5344CB8AC3E}">
        <p14:creationId xmlns:p14="http://schemas.microsoft.com/office/powerpoint/2010/main" val="36190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0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6347713" cy="1320800"/>
          </a:xfrm>
        </p:spPr>
        <p:txBody>
          <a:bodyPr/>
          <a:lstStyle/>
          <a:p>
            <a:r>
              <a:rPr lang="ru-RU" dirty="0" smtClean="0"/>
              <a:t>3. Причины конфликта с Францией?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17" y="-9237"/>
            <a:ext cx="6773765" cy="50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5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7"/>
            <a:ext cx="7182863" cy="53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8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306740"/>
            <a:ext cx="8579503" cy="64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05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823"/>
            <a:ext cx="7548815" cy="56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6347713" cy="1320800"/>
          </a:xfrm>
        </p:spPr>
        <p:txBody>
          <a:bodyPr/>
          <a:lstStyle/>
          <a:p>
            <a:r>
              <a:rPr lang="ru-RU" dirty="0" smtClean="0"/>
              <a:t>4. Какие были главные условия </a:t>
            </a:r>
            <a:r>
              <a:rPr lang="ru-RU" dirty="0" err="1" smtClean="0"/>
              <a:t>Тильзитского</a:t>
            </a:r>
            <a:r>
              <a:rPr lang="ru-RU" dirty="0" smtClean="0"/>
              <a:t> мира?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319" cy="51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13176"/>
            <a:ext cx="8352928" cy="1320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1. Почему Павел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 smtClean="0">
                <a:solidFill>
                  <a:srgbClr val="FF0000"/>
                </a:solidFill>
              </a:rPr>
              <a:t> проводил политику, направленную против итогов царствования Екатерины Великой?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1"/>
            <a:ext cx="68407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3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711"/>
            <a:ext cx="7415371" cy="55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99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8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72816"/>
            <a:ext cx="6624736" cy="24009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4. Почему войну с Наполеоном в России называют «Отечественной»?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45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229199"/>
            <a:ext cx="7560840" cy="36004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5. Почему военные поселения вызывали недовольства самих поселенцев?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3" y="-1847"/>
            <a:ext cx="9144000" cy="512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6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634"/>
            <a:ext cx="6678807" cy="50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82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25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45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729" y="188640"/>
            <a:ext cx="59474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6. Почему восстание декабристов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закончилось неудачно?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747"/>
            <a:ext cx="6204181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8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«Дней </a:t>
            </a:r>
            <a:r>
              <a:rPr lang="ru-RU" dirty="0" smtClean="0"/>
              <a:t>Александровых </a:t>
            </a:r>
            <a:br>
              <a:rPr lang="ru-RU" dirty="0" smtClean="0"/>
            </a:br>
            <a:r>
              <a:rPr lang="ru-RU" dirty="0" smtClean="0"/>
              <a:t>прекрасное </a:t>
            </a:r>
            <a:r>
              <a:rPr lang="ru-RU" dirty="0"/>
              <a:t>начало»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Начало </a:t>
            </a:r>
            <a:r>
              <a:rPr lang="ru-RU" dirty="0"/>
              <a:t>правления Александра I подарило </a:t>
            </a:r>
            <a:r>
              <a:rPr lang="ru-RU" dirty="0" smtClean="0"/>
              <a:t>России надежды </a:t>
            </a:r>
            <a:r>
              <a:rPr lang="ru-RU" dirty="0"/>
              <a:t>на важные перемены во всех сферах ее жизни. Однако, </a:t>
            </a:r>
            <a:r>
              <a:rPr lang="ru-RU" dirty="0" smtClean="0"/>
              <a:t>начинания </a:t>
            </a:r>
            <a:r>
              <a:rPr lang="ru-RU" dirty="0"/>
              <a:t>императора и в социально-экономической, и в </a:t>
            </a:r>
            <a:r>
              <a:rPr lang="ru-RU" dirty="0" smtClean="0"/>
              <a:t>политической</a:t>
            </a:r>
            <a:r>
              <a:rPr lang="ru-RU" dirty="0"/>
              <a:t>, и в культурной областях натолкнулись на огромные </a:t>
            </a:r>
            <a:r>
              <a:rPr lang="ru-RU" dirty="0" smtClean="0"/>
              <a:t>трудности</a:t>
            </a:r>
            <a:r>
              <a:rPr lang="ru-RU" dirty="0"/>
              <a:t>, причинами которых были как неготовность </a:t>
            </a:r>
            <a:r>
              <a:rPr lang="ru-RU"/>
              <a:t>общества </a:t>
            </a:r>
            <a:r>
              <a:rPr lang="ru-RU" smtClean="0"/>
              <a:t>к подобным </a:t>
            </a:r>
            <a:r>
              <a:rPr lang="ru-RU" dirty="0"/>
              <a:t>переменам, так и нерешительность самого монарха. </a:t>
            </a:r>
            <a:r>
              <a:rPr lang="ru-RU" dirty="0" smtClean="0"/>
              <a:t>Не ощущая </a:t>
            </a:r>
            <a:r>
              <a:rPr lang="ru-RU" dirty="0"/>
              <a:t>общественной поддержки, он не отважился на </a:t>
            </a:r>
            <a:r>
              <a:rPr lang="ru-RU" dirty="0" smtClean="0"/>
              <a:t>радикальные </a:t>
            </a:r>
            <a:r>
              <a:rPr lang="ru-RU" dirty="0"/>
              <a:t>реформы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7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3"/>
          <p:cNvGrpSpPr/>
          <p:nvPr/>
        </p:nvGrpSpPr>
        <p:grpSpPr>
          <a:xfrm>
            <a:off x="-32" y="142876"/>
            <a:ext cx="9144032" cy="6429396"/>
            <a:chOff x="0" y="142852"/>
            <a:chExt cx="9144032" cy="6429396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3511841" y="1000108"/>
              <a:ext cx="2060291" cy="3583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4429124" y="1857364"/>
              <a:ext cx="1821669" cy="35719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Рисунок 4" descr="ce480dbb9b84t.jp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572132" y="142852"/>
              <a:ext cx="1357322" cy="1714512"/>
            </a:xfrm>
            <a:prstGeom prst="ellipse">
              <a:avLst/>
            </a:prstGeom>
          </p:spPr>
        </p:pic>
        <p:pic>
          <p:nvPicPr>
            <p:cNvPr id="26" name="Рисунок 25" descr="439px-Alexander_I_of_Russia.PN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0" y="928670"/>
              <a:ext cx="1357322" cy="1714512"/>
            </a:xfrm>
            <a:prstGeom prst="ellipse">
              <a:avLst/>
            </a:prstGeom>
          </p:spPr>
        </p:pic>
        <p:pic>
          <p:nvPicPr>
            <p:cNvPr id="27" name="Рисунок 26" descr="fc3b72f49e28t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0" y="2786058"/>
              <a:ext cx="1357321" cy="1714512"/>
            </a:xfrm>
            <a:prstGeom prst="ellipse">
              <a:avLst/>
            </a:prstGeom>
          </p:spPr>
        </p:pic>
        <p:pic>
          <p:nvPicPr>
            <p:cNvPr id="28" name="Рисунок 27" descr="454px-AlexandraPavlovna_Romanova_Borovikovsky.jp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214282" y="4857760"/>
              <a:ext cx="1357322" cy="1696574"/>
            </a:xfrm>
            <a:prstGeom prst="ellipse">
              <a:avLst/>
            </a:prstGeom>
          </p:spPr>
        </p:pic>
        <p:pic>
          <p:nvPicPr>
            <p:cNvPr id="29" name="Рисунок 28" descr="481px-Jelena_Pavlovna_of_Russia.jp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643042" y="4857760"/>
              <a:ext cx="1357322" cy="1693125"/>
            </a:xfrm>
            <a:prstGeom prst="ellipse">
              <a:avLst/>
            </a:prstGeom>
          </p:spPr>
        </p:pic>
        <p:pic>
          <p:nvPicPr>
            <p:cNvPr id="30" name="Рисунок 29" descr="368px-Maria_Pavlovna_by_Dawe.jpg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3071802" y="4857760"/>
              <a:ext cx="1357322" cy="1684787"/>
            </a:xfrm>
            <a:prstGeom prst="ellipse">
              <a:avLst/>
            </a:prstGeom>
          </p:spPr>
        </p:pic>
        <p:pic>
          <p:nvPicPr>
            <p:cNvPr id="31" name="Рисунок 30" descr="3cd6555f1c2et.jpg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7500958" y="4857760"/>
              <a:ext cx="1357322" cy="1714488"/>
            </a:xfrm>
            <a:prstGeom prst="ellipse">
              <a:avLst/>
            </a:prstGeom>
          </p:spPr>
        </p:pic>
        <p:pic>
          <p:nvPicPr>
            <p:cNvPr id="32" name="Рисунок 31" descr="OlgaPavl.jp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6072198" y="4857760"/>
              <a:ext cx="1357322" cy="1714488"/>
            </a:xfrm>
            <a:prstGeom prst="ellipse">
              <a:avLst/>
            </a:prstGeom>
          </p:spPr>
        </p:pic>
        <p:pic>
          <p:nvPicPr>
            <p:cNvPr id="33" name="Рисунок 32" descr="18297243_Portret_Ekaterinuy_Pavlovnuy_szh.JPG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4572000" y="4857760"/>
              <a:ext cx="1357322" cy="1673169"/>
            </a:xfrm>
            <a:prstGeom prst="ellipse">
              <a:avLst/>
            </a:prstGeom>
          </p:spPr>
        </p:pic>
        <p:pic>
          <p:nvPicPr>
            <p:cNvPr id="34" name="Рисунок 33" descr="465px-Tsar_Nicholas_I_-3.jpg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7786710" y="2786058"/>
              <a:ext cx="1357322" cy="1680535"/>
            </a:xfrm>
            <a:prstGeom prst="ellipse">
              <a:avLst/>
            </a:prstGeom>
          </p:spPr>
        </p:pic>
        <p:cxnSp>
          <p:nvCxnSpPr>
            <p:cNvPr id="37" name="Прямая со стрелкой 36"/>
            <p:cNvCxnSpPr>
              <a:endCxn id="26" idx="6"/>
            </p:cNvCxnSpPr>
            <p:nvPr/>
          </p:nvCxnSpPr>
          <p:spPr>
            <a:xfrm rot="10800000">
              <a:off x="1357322" y="1785926"/>
              <a:ext cx="3000364" cy="50006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>
              <a:endCxn id="27" idx="7"/>
            </p:cNvCxnSpPr>
            <p:nvPr/>
          </p:nvCxnSpPr>
          <p:spPr>
            <a:xfrm rot="10800000" flipV="1">
              <a:off x="1158546" y="2285992"/>
              <a:ext cx="3199140" cy="75115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28" idx="0"/>
            </p:cNvCxnSpPr>
            <p:nvPr/>
          </p:nvCxnSpPr>
          <p:spPr>
            <a:xfrm rot="10800000" flipV="1">
              <a:off x="892944" y="2214554"/>
              <a:ext cx="3536181" cy="264320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>
              <a:endCxn id="29" idx="0"/>
            </p:cNvCxnSpPr>
            <p:nvPr/>
          </p:nvCxnSpPr>
          <p:spPr>
            <a:xfrm rot="5400000">
              <a:off x="2053812" y="2482448"/>
              <a:ext cx="2643204" cy="210742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Рисунок 34" descr="Grand_Duke_Mikhail_Pavlovitch_of_Russia.jpg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7786710" y="928670"/>
              <a:ext cx="1357322" cy="1714512"/>
            </a:xfrm>
            <a:prstGeom prst="ellipse">
              <a:avLst/>
            </a:prstGeom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 rot="16200000" flipH="1">
              <a:off x="3453287" y="1238716"/>
              <a:ext cx="350025" cy="160164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Рисунок 3" descr="477px-Paul_i_russia.jpg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2143108" y="142852"/>
              <a:ext cx="1368733" cy="1721677"/>
            </a:xfrm>
            <a:prstGeom prst="ellipse">
              <a:avLst/>
            </a:prstGeom>
          </p:spPr>
        </p:pic>
        <p:cxnSp>
          <p:nvCxnSpPr>
            <p:cNvPr id="59" name="Прямая со стрелкой 58"/>
            <p:cNvCxnSpPr>
              <a:endCxn id="30" idx="0"/>
            </p:cNvCxnSpPr>
            <p:nvPr/>
          </p:nvCxnSpPr>
          <p:spPr>
            <a:xfrm rot="5400000">
              <a:off x="2768192" y="3196828"/>
              <a:ext cx="2643204" cy="67866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>
              <a:endCxn id="33" idx="0"/>
            </p:cNvCxnSpPr>
            <p:nvPr/>
          </p:nvCxnSpPr>
          <p:spPr>
            <a:xfrm rot="16200000" flipH="1">
              <a:off x="3518289" y="3125388"/>
              <a:ext cx="2643206" cy="821537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>
              <a:endCxn id="32" idx="0"/>
            </p:cNvCxnSpPr>
            <p:nvPr/>
          </p:nvCxnSpPr>
          <p:spPr>
            <a:xfrm rot="16200000" flipH="1">
              <a:off x="4268390" y="2375291"/>
              <a:ext cx="2643204" cy="232173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>
              <a:endCxn id="31" idx="0"/>
            </p:cNvCxnSpPr>
            <p:nvPr/>
          </p:nvCxnSpPr>
          <p:spPr>
            <a:xfrm>
              <a:off x="4500562" y="2214554"/>
              <a:ext cx="3679057" cy="264320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34" idx="0"/>
            </p:cNvCxnSpPr>
            <p:nvPr/>
          </p:nvCxnSpPr>
          <p:spPr>
            <a:xfrm>
              <a:off x="4572000" y="2214554"/>
              <a:ext cx="3893371" cy="571504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>
              <a:endCxn id="35" idx="2"/>
            </p:cNvCxnSpPr>
            <p:nvPr/>
          </p:nvCxnSpPr>
          <p:spPr>
            <a:xfrm flipV="1">
              <a:off x="4643438" y="1785926"/>
              <a:ext cx="3143272" cy="42862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43108" y="148803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Павел 1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86380" y="155947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Мария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Фёдоровна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2345288"/>
            <a:ext cx="171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Александр 1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71470" y="4286256"/>
            <a:ext cx="150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Константин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71470" y="6429396"/>
            <a:ext cx="171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Александра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43042" y="642939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57488" y="642939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00562" y="642939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Екатерина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00760" y="642939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Ольга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43834" y="642939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6742" y="4286256"/>
            <a:ext cx="142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Николай 1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43866" y="2428868"/>
            <a:ext cx="157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Михаил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5660"/>
            <a:ext cx="8496944" cy="63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4929188" y="214313"/>
            <a:ext cx="3571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/>
              <a:t>АЛЕКСАНДР ПЕРВЫЙ</a:t>
            </a:r>
          </a:p>
          <a:p>
            <a:pPr algn="ctr" eaLnBrk="0" hangingPunct="0"/>
            <a:r>
              <a:rPr lang="ru-RU" b="1" dirty="0"/>
              <a:t>(Благословенный)</a:t>
            </a:r>
          </a:p>
          <a:p>
            <a:pPr algn="ctr" eaLnBrk="0" hangingPunct="0"/>
            <a:r>
              <a:rPr lang="ru-RU" b="1" dirty="0"/>
              <a:t>1801 - 1825</a:t>
            </a:r>
          </a:p>
        </p:txBody>
      </p:sp>
      <p:sp>
        <p:nvSpPr>
          <p:cNvPr id="5123" name="Скругленный прямоугольник 3"/>
          <p:cNvSpPr>
            <a:spLocks noChangeArrowheads="1"/>
          </p:cNvSpPr>
          <p:nvPr/>
        </p:nvSpPr>
        <p:spPr bwMode="auto">
          <a:xfrm>
            <a:off x="4429124" y="1142984"/>
            <a:ext cx="4357688" cy="5286378"/>
          </a:xfrm>
          <a:prstGeom prst="roundRect">
            <a:avLst>
              <a:gd name="adj" fmla="val 16667"/>
            </a:avLst>
          </a:prstGeom>
          <a:solidFill>
            <a:srgbClr val="29D5C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/>
              <a:t>Современники об Александре 1:</a:t>
            </a:r>
          </a:p>
          <a:p>
            <a:pPr algn="ctr" eaLnBrk="0" hangingPunct="0"/>
            <a:endParaRPr lang="ru-RU" sz="1600" b="1"/>
          </a:p>
          <a:p>
            <a:pPr algn="ctr" eaLnBrk="0" hangingPunct="0"/>
            <a:r>
              <a:rPr lang="ru-RU" sz="1600" b="1"/>
              <a:t>«Сфинкс, неразгаданный до гроба», «властитель слабый и лукавый», </a:t>
            </a:r>
          </a:p>
          <a:p>
            <a:pPr algn="ctr" eaLnBrk="0" hangingPunct="0"/>
            <a:r>
              <a:rPr lang="ru-RU" sz="1600" b="1"/>
              <a:t>«в лице и в жизни Арлекин» </a:t>
            </a:r>
          </a:p>
          <a:p>
            <a:pPr algn="ctr" eaLnBrk="0" hangingPunct="0"/>
            <a:r>
              <a:rPr lang="ru-RU" sz="1600" b="1"/>
              <a:t> (А.С. Пушкин)</a:t>
            </a:r>
          </a:p>
          <a:p>
            <a:pPr algn="ctr" eaLnBrk="0" hangingPunct="0"/>
            <a:endParaRPr lang="ru-RU" sz="1600" b="1"/>
          </a:p>
          <a:p>
            <a:pPr algn="ctr" eaLnBrk="0" hangingPunct="0"/>
            <a:r>
              <a:rPr lang="ru-RU" sz="1600" b="1"/>
              <a:t>«республиканец на словах и самодержец на деле» (А. Тургенев)</a:t>
            </a:r>
          </a:p>
          <a:p>
            <a:pPr algn="ctr" eaLnBrk="0" hangingPunct="0"/>
            <a:endParaRPr lang="ru-RU" sz="1600" b="1"/>
          </a:p>
          <a:p>
            <a:pPr algn="ctr" eaLnBrk="0" hangingPunct="0"/>
            <a:r>
              <a:rPr lang="ru-RU" sz="1600" b="1"/>
              <a:t>«тонок, как кончик булавки, остер, как бритва, и фальшив, как пена морская» (шведский дипломат)</a:t>
            </a:r>
          </a:p>
          <a:p>
            <a:pPr algn="ctr" eaLnBrk="0" hangingPunct="0"/>
            <a:endParaRPr lang="ru-RU" sz="1600" b="1"/>
          </a:p>
          <a:p>
            <a:pPr algn="ctr" eaLnBrk="0" hangingPunct="0"/>
            <a:r>
              <a:rPr lang="ru-RU" sz="1600" b="1"/>
              <a:t>«Александр умен, приятен, образован. Но ему нельзя доверять. Он неискренен. Это - истинный византиец, тонкий притворщик, хитрец» (Наполеон)</a:t>
            </a:r>
          </a:p>
          <a:p>
            <a:pPr algn="ctr" eaLnBrk="0" hangingPunct="0"/>
            <a:endParaRPr lang="ru-RU" sz="1600" b="1"/>
          </a:p>
          <a:p>
            <a:pPr algn="ctr" eaLnBrk="0" hangingPunct="0"/>
            <a:endParaRPr lang="ru-RU" sz="1600" b="1"/>
          </a:p>
        </p:txBody>
      </p:sp>
      <p:pic>
        <p:nvPicPr>
          <p:cNvPr id="5124" name="Picture 6" descr="C:\Documents and Settings\Новый пользователь\Рабочий стол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"/>
            <a:ext cx="431165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908720"/>
            <a:ext cx="4473544" cy="875184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Романтика первых месяцев царствования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941989"/>
            <a:ext cx="6347714" cy="3880773"/>
          </a:xfrm>
        </p:spPr>
        <p:txBody>
          <a:bodyPr>
            <a:normAutofit/>
          </a:bodyPr>
          <a:lstStyle/>
          <a:p>
            <a:r>
              <a:rPr lang="ru-RU" dirty="0" smtClean="0"/>
              <a:t> Александр объявил амнистию всем беглецам, которые</a:t>
            </a:r>
            <a:r>
              <a:rPr lang="en-US" dirty="0" smtClean="0"/>
              <a:t> </a:t>
            </a:r>
            <a:r>
              <a:rPr lang="ru-RU" dirty="0" smtClean="0"/>
              <a:t>укрывались за границей от гнева императора Павла; немедля</a:t>
            </a:r>
            <a:r>
              <a:rPr lang="en-US" dirty="0" smtClean="0"/>
              <a:t> </a:t>
            </a:r>
            <a:r>
              <a:rPr lang="ru-RU" dirty="0" smtClean="0"/>
              <a:t>вернулись на службу около 12 тысяч пострадавших при Павле</a:t>
            </a:r>
            <a:r>
              <a:rPr lang="en-US" dirty="0" smtClean="0"/>
              <a:t> </a:t>
            </a:r>
            <a:r>
              <a:rPr lang="ru-RU" dirty="0" smtClean="0"/>
              <a:t>чиновников и офицеров.</a:t>
            </a:r>
          </a:p>
          <a:p>
            <a:r>
              <a:rPr lang="ru-RU" dirty="0" smtClean="0"/>
              <a:t>Торжественно была уничтожена зловещая Тайная экспедиция, причем объявили, что всякий преступник должен быть</a:t>
            </a:r>
            <a:r>
              <a:rPr lang="en-US" dirty="0" smtClean="0"/>
              <a:t> </a:t>
            </a:r>
            <a:r>
              <a:rPr lang="ru-RU" dirty="0" smtClean="0"/>
              <a:t>обвиняем, судим и наказываем «общею силою законов».</a:t>
            </a:r>
            <a:endParaRPr lang="en-US" dirty="0" smtClean="0"/>
          </a:p>
          <a:p>
            <a:r>
              <a:rPr lang="ru-RU" dirty="0" smtClean="0"/>
              <a:t>Главной радостью для дворян стало восстановление во</a:t>
            </a:r>
            <a:r>
              <a:rPr lang="en-US" dirty="0" smtClean="0"/>
              <a:t> </a:t>
            </a:r>
            <a:r>
              <a:rPr lang="ru-RU" dirty="0" smtClean="0"/>
              <a:t>всем объеме екатерининских Жалованных грамот дворянству и городам, отмененных Павлом I.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96" y="-106077"/>
            <a:ext cx="3668097" cy="2752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</TotalTime>
  <Words>559</Words>
  <Application>Microsoft Office PowerPoint</Application>
  <PresentationFormat>Экран (4:3)</PresentationFormat>
  <Paragraphs>51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Trebuchet MS</vt:lpstr>
      <vt:lpstr>Wingdings 3</vt:lpstr>
      <vt:lpstr>Грань</vt:lpstr>
      <vt:lpstr>«Россия в начале XIX в.»</vt:lpstr>
      <vt:lpstr>1. Почему Павел I проводил политику, направленную против итогов царствования Екатерины Великой?</vt:lpstr>
      <vt:lpstr>Презентация PowerPoint</vt:lpstr>
      <vt:lpstr>Презентация PowerPoint</vt:lpstr>
      <vt:lpstr>Презентация PowerPoint</vt:lpstr>
      <vt:lpstr>Романтика первых месяцев царствования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Крестьянский вопрос</vt:lpstr>
      <vt:lpstr>Крестьянский вопрос</vt:lpstr>
      <vt:lpstr>Презентация PowerPoint</vt:lpstr>
      <vt:lpstr>3. Причины конфликта с Францией?</vt:lpstr>
      <vt:lpstr>Презентация PowerPoint</vt:lpstr>
      <vt:lpstr>Презентация PowerPoint</vt:lpstr>
      <vt:lpstr>Презентация PowerPoint</vt:lpstr>
      <vt:lpstr>4. Какие были главные условия Тильзитского мира?</vt:lpstr>
      <vt:lpstr>Презентация PowerPoint</vt:lpstr>
      <vt:lpstr>Презентация PowerPoint</vt:lpstr>
      <vt:lpstr>Презентация PowerPoint</vt:lpstr>
      <vt:lpstr>4. Почему войну с Наполеоном в России называют «Отечественной»?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«Дней Александровых  прекрасное начало»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«Дней Александровых прекрасное начало»</dc:title>
  <cp:lastModifiedBy>Мария Чепига</cp:lastModifiedBy>
  <cp:revision>18</cp:revision>
  <dcterms:modified xsi:type="dcterms:W3CDTF">2020-04-14T01:44:01Z</dcterms:modified>
</cp:coreProperties>
</file>